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78" r:id="rId3"/>
    <p:sldId id="263" r:id="rId4"/>
    <p:sldId id="272" r:id="rId5"/>
    <p:sldId id="264" r:id="rId6"/>
    <p:sldId id="265" r:id="rId7"/>
    <p:sldId id="279" r:id="rId8"/>
    <p:sldId id="276" r:id="rId9"/>
    <p:sldId id="277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48194-B19A-782A-B8C2-C55F72ECD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6268CD-091A-DC17-156C-6FA1F5C163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259E5D-6204-65EC-4CF7-3C39DB430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788776-B493-28B3-6A19-599BBD12D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2BB2ED-E4DA-35C3-F5C5-8BCA53211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666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1F0A47-61D3-5319-E9FE-20E6D597C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EB6164-7273-6D4F-DBBE-E72B9F832F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829AD6-2439-D83B-9B98-707006263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C2ECCD-4D37-E82A-3921-549519937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AB8259-3477-BF92-63E4-EA9967BE2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697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C39F458-983D-EC1A-61E4-A967850DF8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630431-F1A2-8EE1-5897-AD75D7B73B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ECB8D6-D4AD-1A07-E422-ACE83F9A9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C4F9DA-3513-2656-DAFE-CF4E9D77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DDA9F3-FFFF-55DB-9C0E-B97069A35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202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6B6B0-3D8E-7D96-7801-AE6D0324D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D4FD84-FF4C-3737-E421-59A15DC29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335FC4-31A3-3EE3-09B4-511670E42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86FF5B-9DD6-CCA4-125E-363C9961E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0A19FE-C04F-10A7-4BB2-2E2061E3B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98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A7A96-4211-9D1A-BA1D-5FD6838E0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963782-DAAC-B52F-B1C7-83E825CBF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B1B0D7-4F44-3C0A-684B-5CD318F17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7F720C-BE56-E013-4163-F8A4B14DF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7A6687-22C4-099D-5855-F2F6AADD0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030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4ED76A-539E-E1B0-3A2C-D4DC9A26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43941C-EF45-E87B-C55A-8EF7682B6C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CA8A0C7-42FA-4005-72EF-661511A35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A84ABD-B656-0678-98F7-98CA6A996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48F986-7EAE-79C2-6035-A03204EBE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80A496-7D26-C823-EB91-09F5AF4C5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814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642AD3-5EB3-6404-07CF-0A925E8F9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71F5DB-626A-FAEA-74D6-B29648616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5F74E-0201-4E7D-87F9-6F2D39D3C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894E2C1-BD85-BBD5-C460-3C79C33BCE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C003DA7-12B6-86CC-B9B1-EAEDE1BE18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7284BDE-FC30-5894-30A5-6EEBC85B5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D517ED-D8C6-384A-F2F7-3EFE477EF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E599927-4574-777E-38CD-35715EBF9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9932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A48B7D-1D17-D7D1-C355-1B94976F7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C01C37-1BD8-677C-AC88-A0D4BAD50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2BAD94B-2FAF-FC40-FA9F-A4FB821B0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96FB6AF-D14C-3F2E-77A6-B51693A68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274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40408-2DA6-6F68-11E3-4763BB839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AC7630C-15F2-C0A0-ABC5-2BED43B10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FD59F5-4D45-1BD1-B49D-9F199A326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318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9B4F8A-A4D3-42B1-5DD6-30B12FC0E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67DC2F-6680-8625-34E5-588DC50AC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E26147-68B3-C4A0-A420-1EE6808B7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EC4E3F-C77E-1443-F8E1-DAE520397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4E6BD0-2A9F-7709-7441-DBD0198D2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CAB455-B20B-9D34-5A40-4691E7E3D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425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241E01-B9BD-B9A1-31FC-33B059D19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16B27CB-05E9-62FC-43DC-124827E2A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4D139A-B023-8C07-41D2-587B6C387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3509B3-FE33-BA80-4D37-77A0503F6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28D709-C433-791E-7BA2-4A242C8FA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EB1474-6A9E-5D05-533C-B84FDADCF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785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636EDF5-87F9-89D1-9433-DAAB4265B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732D4F-87F1-66EA-4CD9-AC7002C2E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6A7564-0F7E-9B0E-1C1D-5A5F9F812F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244BAB-2335-4166-8AA1-652D6B099951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1A6AC3-6AC5-9D24-4AB9-3B3AEB24D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1EFC47-B5BA-D2EB-057A-95AB650D3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01517A-0DA2-40B5-8C33-86C5D0C0F2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496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E12327-B77D-2A24-ACD1-06DE93842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/>
              <a:t>OCR</a:t>
            </a:r>
            <a:r>
              <a:rPr lang="ko-KR" altLang="en-US" sz="4000" dirty="0"/>
              <a:t>과 </a:t>
            </a:r>
            <a:r>
              <a:rPr lang="en-US" altLang="ko-KR" sz="4000" dirty="0" err="1"/>
              <a:t>NetVLAD</a:t>
            </a:r>
            <a:r>
              <a:rPr lang="ko-KR" altLang="en-US" sz="4000" dirty="0"/>
              <a:t>를 활용한</a:t>
            </a:r>
            <a:br>
              <a:rPr lang="en-US" altLang="ko-KR" sz="4000" dirty="0"/>
            </a:br>
            <a:r>
              <a:rPr lang="ko-KR" altLang="en-US" sz="4000" dirty="0"/>
              <a:t>이미지 기반 위치 추정 시스템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EF39D4-B68D-87C9-DBED-FB2AA0C9B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07418" y="6012729"/>
            <a:ext cx="1921163" cy="406544"/>
          </a:xfrm>
        </p:spPr>
        <p:txBody>
          <a:bodyPr>
            <a:normAutofit fontScale="62500" lnSpcReduction="20000"/>
          </a:bodyPr>
          <a:lstStyle/>
          <a:p>
            <a:r>
              <a:rPr lang="en-US" altLang="ko-KR" dirty="0"/>
              <a:t>Pearl </a:t>
            </a:r>
            <a:r>
              <a:rPr lang="ko-KR" altLang="en-US" dirty="0"/>
              <a:t>최진</a:t>
            </a:r>
            <a:r>
              <a:rPr lang="en-US" altLang="ko-KR" dirty="0"/>
              <a:t>, </a:t>
            </a:r>
            <a:r>
              <a:rPr lang="ko-KR" altLang="en-US" dirty="0" err="1"/>
              <a:t>김현빈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6065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06384-7F30-FB66-6E0F-CA79269DC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C37821-4CC9-4FC4-281A-36612AF0E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127"/>
            <a:ext cx="10515600" cy="456910"/>
          </a:xfrm>
        </p:spPr>
        <p:txBody>
          <a:bodyPr>
            <a:noAutofit/>
          </a:bodyPr>
          <a:lstStyle/>
          <a:p>
            <a:r>
              <a:rPr lang="ko-KR" altLang="en-US" sz="2800" b="1" dirty="0"/>
              <a:t>적용 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3629D-6F42-45D1-028C-50D9062727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8722"/>
            <a:ext cx="10515600" cy="5208241"/>
          </a:xfrm>
        </p:spPr>
        <p:txBody>
          <a:bodyPr>
            <a:normAutofit/>
          </a:bodyPr>
          <a:lstStyle/>
          <a:p>
            <a:r>
              <a:rPr lang="en-US" altLang="ko-KR" sz="2000" dirty="0" err="1"/>
              <a:t>easyocr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netvlad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pytorch</a:t>
            </a:r>
            <a:r>
              <a:rPr lang="en-US" altLang="ko-KR" sz="2000" dirty="0"/>
              <a:t> </a:t>
            </a:r>
            <a:r>
              <a:rPr lang="ko-KR" altLang="en-US" sz="2000" dirty="0"/>
              <a:t>사용</a:t>
            </a:r>
            <a:r>
              <a:rPr lang="en-US" altLang="ko-KR" sz="2000" dirty="0"/>
              <a:t> 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8F17E41-AF4D-4B4D-571B-2FA67A4CFD7C}"/>
              </a:ext>
            </a:extLst>
          </p:cNvPr>
          <p:cNvCxnSpPr>
            <a:cxnSpLocks/>
          </p:cNvCxnSpPr>
          <p:nvPr/>
        </p:nvCxnSpPr>
        <p:spPr>
          <a:xfrm>
            <a:off x="686554" y="746224"/>
            <a:ext cx="1081889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EasyOCR with python in 3 minutes - YouTube">
            <a:extLst>
              <a:ext uri="{FF2B5EF4-FFF2-40B4-BE49-F238E27FC236}">
                <a16:creationId xmlns:a16="http://schemas.microsoft.com/office/drawing/2014/main" id="{9D27F06A-5CA0-90BC-97CD-BE23EF3DEF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13" y="2791945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NetVLAD: CNN architecture for weakly supervised place recognition[1]">
            <a:extLst>
              <a:ext uri="{FF2B5EF4-FFF2-40B4-BE49-F238E27FC236}">
                <a16:creationId xmlns:a16="http://schemas.microsoft.com/office/drawing/2014/main" id="{8BCAF958-07D9-90C1-229C-E29E15B15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5575" y="3111910"/>
            <a:ext cx="5758143" cy="120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메타, AI 기술 개방을 위한 '파이토치 재단' 설립 &lt; AI 기업 &lt; 산업 &lt; 기사본문 - AI타임스">
            <a:extLst>
              <a:ext uri="{FF2B5EF4-FFF2-40B4-BE49-F238E27FC236}">
                <a16:creationId xmlns:a16="http://schemas.microsoft.com/office/drawing/2014/main" id="{F592E3A1-3F8A-726C-092A-1C0887C349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0675" y="264430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255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245FC-6722-AF0B-0A0E-B63157971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BD70F9-DF8C-8376-0F5A-4C9FC6BBC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127"/>
            <a:ext cx="10515600" cy="456910"/>
          </a:xfrm>
        </p:spPr>
        <p:txBody>
          <a:bodyPr>
            <a:noAutofit/>
          </a:bodyPr>
          <a:lstStyle/>
          <a:p>
            <a:endParaRPr lang="ko-KR" altLang="en-US" sz="2800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B1467B-FCC9-9C0A-2B45-2F3EBB858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8722"/>
            <a:ext cx="10515600" cy="5208241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알고리즘</a:t>
            </a:r>
            <a:endParaRPr lang="en-US" altLang="ko-KR" sz="2400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sz="2000" dirty="0"/>
              <a:t>0.   </a:t>
            </a:r>
            <a:r>
              <a:rPr lang="ko-KR" altLang="en-US" sz="2000" dirty="0"/>
              <a:t>비교 이미지에서 </a:t>
            </a:r>
            <a:r>
              <a:rPr lang="en-US" altLang="ko-KR" sz="2000" dirty="0"/>
              <a:t>OCR TEXT, </a:t>
            </a:r>
            <a:r>
              <a:rPr lang="ko-KR" altLang="en-US" sz="2000" dirty="0"/>
              <a:t>특징 벡터 추출</a:t>
            </a:r>
            <a:r>
              <a:rPr lang="en-US" altLang="ko-KR" sz="2000" dirty="0"/>
              <a:t>, </a:t>
            </a:r>
            <a:r>
              <a:rPr lang="ko-KR" altLang="en-US" sz="2000" dirty="0"/>
              <a:t>저장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----------------------------------------------------------------------</a:t>
            </a:r>
          </a:p>
          <a:p>
            <a:pPr marL="457200" indent="-457200">
              <a:buAutoNum type="arabicPeriod"/>
            </a:pPr>
            <a:r>
              <a:rPr lang="ko-KR" altLang="en-US" sz="2000" dirty="0"/>
              <a:t>쿼리 이미지에서 </a:t>
            </a:r>
            <a:r>
              <a:rPr lang="en-US" altLang="ko-KR" sz="2000" dirty="0"/>
              <a:t>OCR TEXT, </a:t>
            </a:r>
            <a:r>
              <a:rPr lang="ko-KR" altLang="en-US" sz="2000" dirty="0"/>
              <a:t>특징 벡터 추출</a:t>
            </a:r>
            <a:endParaRPr lang="en-US" altLang="ko-KR" sz="2000" dirty="0"/>
          </a:p>
          <a:p>
            <a:pPr marL="457200" indent="-457200">
              <a:buAutoNum type="arabicPeriod"/>
            </a:pPr>
            <a:r>
              <a:rPr lang="ko-KR" altLang="en-US" sz="2000" dirty="0"/>
              <a:t>쿼리 이미지에서 </a:t>
            </a:r>
            <a:r>
              <a:rPr lang="en-US" altLang="ko-KR" sz="2000" dirty="0"/>
              <a:t>OCR TEXT </a:t>
            </a:r>
            <a:r>
              <a:rPr lang="ko-KR" altLang="en-US" sz="2000" dirty="0"/>
              <a:t>값 중 층수를 구별할 정보</a:t>
            </a:r>
            <a:r>
              <a:rPr lang="en-US" altLang="ko-KR" sz="2000" dirty="0"/>
              <a:t>(‘SW’,’AI’,’200~299’,’300~399) </a:t>
            </a:r>
          </a:p>
          <a:p>
            <a:pPr marL="0" indent="0">
              <a:buNone/>
            </a:pPr>
            <a:r>
              <a:rPr lang="ko-KR" altLang="en-US" sz="2000" dirty="0"/>
              <a:t>     존재 시 층수 구별</a:t>
            </a:r>
            <a:endParaRPr lang="en-US" altLang="ko-KR" sz="2000" dirty="0"/>
          </a:p>
          <a:p>
            <a:pPr marL="457200" indent="-457200">
              <a:buAutoNum type="arabicPeriod" startAt="3"/>
            </a:pPr>
            <a:r>
              <a:rPr lang="en-US" altLang="ko-KR" sz="2000" dirty="0"/>
              <a:t>2</a:t>
            </a:r>
            <a:r>
              <a:rPr lang="ko-KR" altLang="en-US" sz="2000" dirty="0"/>
              <a:t>의 정보를 바탕으로 구별된 정보에서 추출된 모든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와 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   </a:t>
            </a:r>
            <a:r>
              <a:rPr lang="ko-KR" altLang="en-US" sz="2000" dirty="0"/>
              <a:t>비교 이미지의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 비교</a:t>
            </a:r>
            <a:endParaRPr lang="en-US" altLang="ko-KR" sz="2000" dirty="0"/>
          </a:p>
          <a:p>
            <a:pPr marL="457200" indent="-457200">
              <a:buAutoNum type="arabicPeriod" startAt="4"/>
            </a:pPr>
            <a:r>
              <a:rPr lang="ko-KR" altLang="en-US" sz="2000" dirty="0"/>
              <a:t>만약 존재한다면 비교 이미지의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의 값</a:t>
            </a:r>
            <a:r>
              <a:rPr lang="en-US" altLang="ko-KR" sz="2000" dirty="0"/>
              <a:t>(</a:t>
            </a:r>
            <a:r>
              <a:rPr lang="ko-KR" altLang="en-US" sz="2000" dirty="0"/>
              <a:t>이미지 이름</a:t>
            </a:r>
            <a:r>
              <a:rPr lang="en-US" altLang="ko-KR" sz="2000" dirty="0"/>
              <a:t>)</a:t>
            </a:r>
            <a:r>
              <a:rPr lang="ko-KR" altLang="en-US" sz="2000" dirty="0"/>
              <a:t>들과 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   </a:t>
            </a:r>
            <a:r>
              <a:rPr lang="ko-KR" altLang="en-US" sz="2000" dirty="0"/>
              <a:t>코사인 유사도 비교 </a:t>
            </a:r>
            <a:r>
              <a:rPr lang="en-US" altLang="ko-KR" sz="2000" dirty="0"/>
              <a:t> </a:t>
            </a:r>
          </a:p>
          <a:p>
            <a:pPr marL="0" indent="0">
              <a:buNone/>
            </a:pPr>
            <a:r>
              <a:rPr lang="en-US" altLang="ko-KR" sz="2000" dirty="0"/>
              <a:t>5. </a:t>
            </a:r>
            <a:r>
              <a:rPr lang="ko-KR" altLang="en-US" sz="2000" dirty="0"/>
              <a:t>  가장 높은 유사도를 가진 이미지의 좌표 표시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018EAE9-0C78-E16C-38AC-766F33325436}"/>
              </a:ext>
            </a:extLst>
          </p:cNvPr>
          <p:cNvCxnSpPr>
            <a:cxnSpLocks/>
          </p:cNvCxnSpPr>
          <p:nvPr/>
        </p:nvCxnSpPr>
        <p:spPr>
          <a:xfrm>
            <a:off x="686554" y="746224"/>
            <a:ext cx="1081889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3520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F609F-CEE7-0A5C-D08C-53FDD49CE5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EBDBE7-8BFE-5D22-099D-97A4140DB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127"/>
            <a:ext cx="10515600" cy="456910"/>
          </a:xfrm>
        </p:spPr>
        <p:txBody>
          <a:bodyPr>
            <a:noAutofit/>
          </a:bodyPr>
          <a:lstStyle/>
          <a:p>
            <a:endParaRPr lang="ko-KR" altLang="en-US" sz="2800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B3ABB2-039A-F3CA-F0F2-431CE02BA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8722"/>
            <a:ext cx="10515600" cy="5208241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구조</a:t>
            </a:r>
            <a:endParaRPr lang="en-US" altLang="ko-KR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7BE963A-B2ED-2201-1858-E8FEEFD953EF}"/>
              </a:ext>
            </a:extLst>
          </p:cNvPr>
          <p:cNvCxnSpPr>
            <a:cxnSpLocks/>
          </p:cNvCxnSpPr>
          <p:nvPr/>
        </p:nvCxnSpPr>
        <p:spPr>
          <a:xfrm>
            <a:off x="686554" y="746224"/>
            <a:ext cx="1081889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그림 7" descr="텍스트, 도표, 라인, 스크린샷이(가) 표시된 사진&#10;&#10;자동 생성된 설명">
            <a:extLst>
              <a:ext uri="{FF2B5EF4-FFF2-40B4-BE49-F238E27FC236}">
                <a16:creationId xmlns:a16="http://schemas.microsoft.com/office/drawing/2014/main" id="{36C1F8DB-997A-0E02-ECF7-7EE825C3E6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87932"/>
            <a:ext cx="8037945" cy="523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290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840C8D-187D-E678-AAC5-9838E28F5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BFB37A-C64C-B0A4-BAB2-16D84E2D6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127"/>
            <a:ext cx="10515600" cy="456910"/>
          </a:xfrm>
        </p:spPr>
        <p:txBody>
          <a:bodyPr>
            <a:noAutofit/>
          </a:bodyPr>
          <a:lstStyle/>
          <a:p>
            <a:endParaRPr lang="ko-KR" altLang="en-US" sz="2800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3EDAB1-A1DC-CE13-87D4-B8DD4179D9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8722"/>
            <a:ext cx="10515600" cy="5208241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알고리즘</a:t>
            </a:r>
            <a:endParaRPr lang="en-US" altLang="ko-KR" sz="2400" dirty="0"/>
          </a:p>
          <a:p>
            <a:endParaRPr lang="en-US" altLang="ko-KR" dirty="0"/>
          </a:p>
          <a:p>
            <a:r>
              <a:rPr lang="ko-KR" altLang="en-US" sz="2000" dirty="0"/>
              <a:t>구별된 정보에서 추출된 모든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와 비교 이미지의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 비교</a:t>
            </a:r>
            <a:endParaRPr lang="en-US" altLang="ko-KR" sz="2000" dirty="0"/>
          </a:p>
          <a:p>
            <a:endParaRPr lang="en-US" altLang="ko-KR" sz="2000" dirty="0"/>
          </a:p>
          <a:p>
            <a:pPr marL="457200" indent="-457200">
              <a:buAutoNum type="arabicParenR"/>
            </a:pPr>
            <a:r>
              <a:rPr lang="ko-KR" altLang="en-US" sz="2000" dirty="0"/>
              <a:t>비교 이미지의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 값 중 </a:t>
            </a:r>
            <a:r>
              <a:rPr lang="en-US" altLang="ko-KR" sz="2000" dirty="0"/>
              <a:t>20</a:t>
            </a:r>
            <a:r>
              <a:rPr lang="ko-KR" altLang="en-US" sz="2000" dirty="0"/>
              <a:t>개 이하의 값이 포함된 </a:t>
            </a:r>
            <a:r>
              <a:rPr lang="en-US" altLang="ko-KR" sz="2000" dirty="0"/>
              <a:t>key</a:t>
            </a:r>
            <a:r>
              <a:rPr lang="ko-KR" altLang="en-US" sz="2000" dirty="0"/>
              <a:t>만 사용</a:t>
            </a:r>
            <a:endParaRPr lang="en-US" altLang="ko-KR" sz="2000" dirty="0"/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2000" dirty="0"/>
              <a:t> 20</a:t>
            </a:r>
            <a:r>
              <a:rPr lang="ko-KR" altLang="en-US" sz="2000" dirty="0"/>
              <a:t>개 이상의 값은 너무 변별력이 없다고 판단</a:t>
            </a:r>
            <a:endParaRPr lang="en-US" altLang="ko-KR" sz="2000" dirty="0"/>
          </a:p>
          <a:p>
            <a:pPr>
              <a:buFont typeface="Wingdings" panose="05000000000000000000" pitchFamily="2" charset="2"/>
              <a:buChar char="è"/>
            </a:pPr>
            <a:endParaRPr lang="en-US" altLang="ko-KR" sz="2000" dirty="0"/>
          </a:p>
          <a:p>
            <a:pPr>
              <a:buFont typeface="Wingdings" panose="05000000000000000000" pitchFamily="2" charset="2"/>
              <a:buChar char="è"/>
            </a:pPr>
            <a:r>
              <a:rPr lang="en-US" altLang="ko-KR" sz="1400" b="0" i="0" dirty="0">
                <a:effectLst/>
                <a:latin typeface="Consolas" panose="020B0609020204030204" pitchFamily="49" charset="0"/>
              </a:rPr>
              <a:t>['</a:t>
            </a:r>
            <a:r>
              <a:rPr lang="ko-KR" altLang="en-US" sz="1400" b="0" i="0" dirty="0">
                <a:effectLst/>
                <a:latin typeface="Consolas" panose="020B0609020204030204" pitchFamily="49" charset="0"/>
              </a:rPr>
              <a:t>미세요</a:t>
            </a:r>
            <a:r>
              <a:rPr lang="en-US" altLang="ko-KR" sz="1400" b="0" i="0" dirty="0">
                <a:effectLst/>
                <a:latin typeface="Consolas" panose="020B0609020204030204" pitchFamily="49" charset="0"/>
              </a:rPr>
              <a:t>', 'PUSH', '</a:t>
            </a:r>
            <a:r>
              <a:rPr lang="ko-KR" altLang="en-US" sz="1400" b="0" i="0" dirty="0" err="1">
                <a:effectLst/>
                <a:latin typeface="Consolas" panose="020B0609020204030204" pitchFamily="49" charset="0"/>
              </a:rPr>
              <a:t>고정문</a:t>
            </a:r>
            <a:r>
              <a:rPr lang="en-US" altLang="ko-KR" sz="1400" b="0" i="0" dirty="0">
                <a:effectLst/>
                <a:latin typeface="Consolas" panose="020B0609020204030204" pitchFamily="49" charset="0"/>
              </a:rPr>
              <a:t>', '</a:t>
            </a:r>
            <a:r>
              <a:rPr lang="ko-KR" altLang="en-US" sz="1400" b="0" i="0" dirty="0">
                <a:effectLst/>
                <a:latin typeface="Consolas" panose="020B0609020204030204" pitchFamily="49" charset="0"/>
              </a:rPr>
              <a:t>세중공동캠퍼스</a:t>
            </a:r>
            <a:r>
              <a:rPr lang="en-US" altLang="ko-KR" sz="1400" b="0" i="0" dirty="0">
                <a:effectLst/>
                <a:latin typeface="Consolas" panose="020B0609020204030204" pitchFamily="49" charset="0"/>
              </a:rPr>
              <a:t>', 'CARD', '</a:t>
            </a:r>
            <a:r>
              <a:rPr lang="ko-KR" altLang="en-US" sz="1400" b="0" i="0" dirty="0">
                <a:effectLst/>
                <a:latin typeface="Consolas" panose="020B0609020204030204" pitchFamily="49" charset="0"/>
              </a:rPr>
              <a:t>강의실</a:t>
            </a:r>
            <a:r>
              <a:rPr lang="en-US" altLang="ko-KR" sz="1400" b="0" i="0" dirty="0">
                <a:effectLst/>
                <a:latin typeface="Consolas" panose="020B0609020204030204" pitchFamily="49" charset="0"/>
              </a:rPr>
              <a:t>', '3F', '</a:t>
            </a:r>
            <a:r>
              <a:rPr lang="ko-KR" altLang="en-US" sz="1400" b="0" i="0" dirty="0">
                <a:effectLst/>
                <a:latin typeface="Consolas" panose="020B0609020204030204" pitchFamily="49" charset="0"/>
              </a:rPr>
              <a:t>소화기</a:t>
            </a:r>
            <a:r>
              <a:rPr lang="en-US" altLang="ko-KR" sz="1400" b="0" i="0" dirty="0">
                <a:effectLst/>
                <a:latin typeface="Consolas" panose="020B0609020204030204" pitchFamily="49" charset="0"/>
              </a:rPr>
              <a:t>', '2', '1', '</a:t>
            </a:r>
            <a:r>
              <a:rPr lang="ko-KR" altLang="en-US" sz="1400" b="0" i="0" dirty="0">
                <a:effectLst/>
                <a:latin typeface="Consolas" panose="020B0609020204030204" pitchFamily="49" charset="0"/>
              </a:rPr>
              <a:t>연구실</a:t>
            </a:r>
            <a:r>
              <a:rPr lang="en-US" altLang="ko-KR" sz="1400" b="0" i="0" dirty="0">
                <a:effectLst/>
                <a:latin typeface="Consolas" panose="020B0609020204030204" pitchFamily="49" charset="0"/>
              </a:rPr>
              <a:t>', 'SW']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                           </a:t>
            </a:r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625D886-6597-61EB-9A8C-8227AAD8D752}"/>
              </a:ext>
            </a:extLst>
          </p:cNvPr>
          <p:cNvCxnSpPr>
            <a:cxnSpLocks/>
          </p:cNvCxnSpPr>
          <p:nvPr/>
        </p:nvCxnSpPr>
        <p:spPr>
          <a:xfrm>
            <a:off x="686554" y="746224"/>
            <a:ext cx="1081889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 descr="실내, 벽, 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BBE1818C-9C08-B398-0494-851E406A8B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1665" y="4590562"/>
            <a:ext cx="2441592" cy="1831814"/>
          </a:xfrm>
          <a:prstGeom prst="rect">
            <a:avLst/>
          </a:prstGeom>
        </p:spPr>
      </p:pic>
      <p:pic>
        <p:nvPicPr>
          <p:cNvPr id="10" name="그림 9" descr="실내, 벽, 냉장고이(가) 표시된 사진&#10;&#10;자동 생성된 설명">
            <a:extLst>
              <a:ext uri="{FF2B5EF4-FFF2-40B4-BE49-F238E27FC236}">
                <a16:creationId xmlns:a16="http://schemas.microsoft.com/office/drawing/2014/main" id="{AE19D528-2337-91E3-0CC8-7E5B5BEB23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70271" y="4669253"/>
            <a:ext cx="2406074" cy="1805167"/>
          </a:xfrm>
          <a:prstGeom prst="rect">
            <a:avLst/>
          </a:prstGeom>
        </p:spPr>
      </p:pic>
      <p:pic>
        <p:nvPicPr>
          <p:cNvPr id="12" name="그림 11" descr="텍스트, 실내, 벽, 냉장고이(가) 표시된 사진&#10;&#10;자동 생성된 설명">
            <a:extLst>
              <a:ext uri="{FF2B5EF4-FFF2-40B4-BE49-F238E27FC236}">
                <a16:creationId xmlns:a16="http://schemas.microsoft.com/office/drawing/2014/main" id="{191A0BC3-CCDC-42DC-766B-0E9B98F7E2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50615" y="4525158"/>
            <a:ext cx="2665717" cy="1999965"/>
          </a:xfrm>
          <a:prstGeom prst="rect">
            <a:avLst/>
          </a:prstGeom>
        </p:spPr>
      </p:pic>
      <p:pic>
        <p:nvPicPr>
          <p:cNvPr id="14" name="그림 13" descr="텍스트, 벽, 실내, 알루미늄이(가) 표시된 사진&#10;&#10;자동 생성된 설명">
            <a:extLst>
              <a:ext uri="{FF2B5EF4-FFF2-40B4-BE49-F238E27FC236}">
                <a16:creationId xmlns:a16="http://schemas.microsoft.com/office/drawing/2014/main" id="{45EBA3ED-9833-F80C-61EA-7B3D7CC86A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701588" y="4596507"/>
            <a:ext cx="2489201" cy="186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675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5CFBC0-F027-E82B-F857-C5EF59F0D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E5E099-E79F-9E05-CD27-21A7D45D2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127"/>
            <a:ext cx="10515600" cy="456910"/>
          </a:xfrm>
        </p:spPr>
        <p:txBody>
          <a:bodyPr>
            <a:noAutofit/>
          </a:bodyPr>
          <a:lstStyle/>
          <a:p>
            <a:endParaRPr lang="ko-KR" altLang="en-US" sz="2800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694A66-D494-0E1A-66B2-6DA21CD55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8722"/>
            <a:ext cx="10515600" cy="5208241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알고리즘</a:t>
            </a:r>
            <a:endParaRPr lang="en-US" altLang="ko-KR" sz="2400" dirty="0"/>
          </a:p>
          <a:p>
            <a:endParaRPr lang="en-US" altLang="ko-KR" dirty="0"/>
          </a:p>
          <a:p>
            <a:r>
              <a:rPr lang="ko-KR" altLang="en-US" sz="2000" dirty="0"/>
              <a:t>구별된 정보에서 추출된 모든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와 비교 이미지의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 비교</a:t>
            </a:r>
            <a:endParaRPr lang="en-US" altLang="ko-KR" sz="2000" dirty="0"/>
          </a:p>
          <a:p>
            <a:endParaRPr lang="en-US" altLang="ko-KR" sz="2000" dirty="0"/>
          </a:p>
          <a:p>
            <a:pPr marL="457200" indent="-457200">
              <a:buAutoNum type="arabicParenR"/>
            </a:pPr>
            <a:r>
              <a:rPr lang="ko-KR" altLang="en-US" sz="2000" dirty="0"/>
              <a:t>비교 이미지의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 값 중 </a:t>
            </a:r>
            <a:r>
              <a:rPr lang="en-US" altLang="ko-KR" sz="2000" dirty="0"/>
              <a:t>20</a:t>
            </a:r>
            <a:r>
              <a:rPr lang="ko-KR" altLang="en-US" sz="2000" dirty="0"/>
              <a:t>개 이하의 값이 포함된 </a:t>
            </a:r>
            <a:r>
              <a:rPr lang="en-US" altLang="ko-KR" sz="2000" dirty="0"/>
              <a:t>key</a:t>
            </a:r>
            <a:r>
              <a:rPr lang="ko-KR" altLang="en-US" sz="2000" dirty="0"/>
              <a:t>만 사용</a:t>
            </a:r>
            <a:endParaRPr lang="en-US" altLang="ko-KR" sz="2000" dirty="0"/>
          </a:p>
          <a:p>
            <a:pPr>
              <a:buFont typeface="Wingdings" panose="05000000000000000000" pitchFamily="2" charset="2"/>
              <a:buChar char="è"/>
            </a:pPr>
            <a:r>
              <a:rPr lang="ko-KR" altLang="en-US" sz="2000" dirty="0"/>
              <a:t>쿼리 이미지의 모든 </a:t>
            </a:r>
            <a:r>
              <a:rPr lang="en-US" altLang="ko-KR" sz="2000" dirty="0"/>
              <a:t>key</a:t>
            </a:r>
            <a:r>
              <a:rPr lang="ko-KR" altLang="en-US" sz="2000" dirty="0"/>
              <a:t>를 비교하기 때문에 높은 </a:t>
            </a:r>
            <a:r>
              <a:rPr lang="ko-KR" altLang="en-US" sz="2000" dirty="0" err="1"/>
              <a:t>검출률을</a:t>
            </a:r>
            <a:r>
              <a:rPr lang="ko-KR" altLang="en-US" sz="2000" dirty="0"/>
              <a:t> 가질 수 있을 것으로 판단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                           </a:t>
            </a:r>
          </a:p>
          <a:p>
            <a:pPr marL="0" indent="0">
              <a:buNone/>
            </a:pPr>
            <a:r>
              <a:rPr lang="en-US" altLang="ko-KR" sz="2000" dirty="0"/>
              <a:t>                             </a:t>
            </a:r>
            <a:r>
              <a:rPr lang="en-US" altLang="ko-KR" sz="1400" dirty="0"/>
              <a:t>‘313’, ‘A </a:t>
            </a:r>
            <a:r>
              <a:rPr lang="ko-KR" altLang="en-US" sz="1400" dirty="0"/>
              <a:t>대학원</a:t>
            </a:r>
            <a:r>
              <a:rPr lang="en-US" altLang="ko-KR" sz="1400" dirty="0"/>
              <a:t>’</a:t>
            </a:r>
            <a:r>
              <a:rPr lang="ko-KR" altLang="en-US" sz="1400" dirty="0"/>
              <a:t> </a:t>
            </a:r>
            <a:r>
              <a:rPr lang="en-US" altLang="ko-KR" sz="1400" dirty="0"/>
              <a:t>‘</a:t>
            </a:r>
            <a:r>
              <a:rPr lang="ko-KR" altLang="en-US" sz="1400" dirty="0"/>
              <a:t>미세요</a:t>
            </a:r>
            <a:r>
              <a:rPr lang="en-US" altLang="ko-KR" sz="1400" dirty="0"/>
              <a:t>’</a:t>
            </a:r>
            <a:r>
              <a:rPr lang="ko-KR" altLang="en-US" sz="1400" dirty="0"/>
              <a:t> </a:t>
            </a:r>
            <a:r>
              <a:rPr lang="en-US" altLang="ko-KR" sz="1400" dirty="0"/>
              <a:t>‘</a:t>
            </a:r>
            <a:r>
              <a:rPr lang="ko-KR" altLang="en-US" sz="1400" dirty="0"/>
              <a:t>강의실</a:t>
            </a:r>
            <a:r>
              <a:rPr lang="en-US" altLang="ko-KR" sz="1400" dirty="0"/>
              <a:t>’,</a:t>
            </a:r>
            <a:r>
              <a:rPr lang="ko-KR" altLang="en-US" sz="1400" dirty="0"/>
              <a:t> </a:t>
            </a:r>
            <a:r>
              <a:rPr lang="en-US" altLang="ko-KR" sz="1400" b="0" i="0" dirty="0">
                <a:effectLst/>
                <a:latin typeface="Consolas" panose="020B0609020204030204" pitchFamily="49" charset="0"/>
              </a:rPr>
              <a:t>'PUSH’</a:t>
            </a: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                      </a:t>
            </a:r>
          </a:p>
          <a:p>
            <a:pPr marL="0" indent="0">
              <a:buNone/>
            </a:pPr>
            <a:r>
              <a:rPr lang="en-US" altLang="ko-KR" sz="1400" b="1" dirty="0">
                <a:latin typeface="Consolas" panose="020B0609020204030204" pitchFamily="49" charset="0"/>
              </a:rPr>
              <a:t>                          -&gt; </a:t>
            </a:r>
            <a:r>
              <a:rPr lang="en-US" altLang="ko-KR" sz="1400" dirty="0"/>
              <a:t>‘313’,</a:t>
            </a:r>
            <a:r>
              <a:rPr lang="ko-KR" altLang="en-US" sz="1400" dirty="0"/>
              <a:t> </a:t>
            </a:r>
            <a:r>
              <a:rPr lang="en-US" altLang="ko-KR" sz="1400" dirty="0"/>
              <a:t>‘A </a:t>
            </a:r>
            <a:r>
              <a:rPr lang="ko-KR" altLang="en-US" sz="1400" dirty="0"/>
              <a:t>대학원</a:t>
            </a:r>
            <a:r>
              <a:rPr lang="en-US" altLang="ko-KR" sz="1400" dirty="0"/>
              <a:t>’ </a:t>
            </a:r>
            <a:r>
              <a:rPr lang="ko-KR" altLang="en-US" sz="1400" b="0" i="0" dirty="0">
                <a:effectLst/>
                <a:latin typeface="Consolas" panose="020B0609020204030204" pitchFamily="49" charset="0"/>
              </a:rPr>
              <a:t>사용</a:t>
            </a:r>
            <a:endParaRPr lang="en-US" altLang="ko-KR" sz="1400" b="0" i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400" dirty="0">
                <a:latin typeface="Consolas" panose="020B0609020204030204" pitchFamily="49" charset="0"/>
              </a:rPr>
              <a:t>                          -&gt; </a:t>
            </a:r>
            <a:r>
              <a:rPr lang="ko-KR" altLang="en-US" sz="1400" dirty="0">
                <a:latin typeface="Consolas" panose="020B0609020204030204" pitchFamily="49" charset="0"/>
              </a:rPr>
              <a:t>위의 </a:t>
            </a:r>
            <a:r>
              <a:rPr lang="en-US" altLang="ko-KR" sz="1400" dirty="0">
                <a:latin typeface="Consolas" panose="020B0609020204030204" pitchFamily="49" charset="0"/>
              </a:rPr>
              <a:t>text</a:t>
            </a:r>
            <a:r>
              <a:rPr lang="ko-KR" altLang="en-US" sz="1400" dirty="0">
                <a:latin typeface="Consolas" panose="020B0609020204030204" pitchFamily="49" charset="0"/>
              </a:rPr>
              <a:t> 중 </a:t>
            </a:r>
            <a:r>
              <a:rPr lang="en-US" altLang="ko-KR" sz="1400" dirty="0">
                <a:latin typeface="Consolas" panose="020B0609020204030204" pitchFamily="49" charset="0"/>
              </a:rPr>
              <a:t>‘313’</a:t>
            </a:r>
            <a:r>
              <a:rPr lang="ko-KR" altLang="en-US" sz="1400" dirty="0">
                <a:latin typeface="Consolas" panose="020B0609020204030204" pitchFamily="49" charset="0"/>
              </a:rPr>
              <a:t>은 유용한 </a:t>
            </a:r>
            <a:r>
              <a:rPr lang="en-US" altLang="ko-KR" sz="1400" dirty="0">
                <a:latin typeface="Consolas" panose="020B0609020204030204" pitchFamily="49" charset="0"/>
              </a:rPr>
              <a:t>text</a:t>
            </a:r>
            <a:endParaRPr lang="en-US" altLang="ko-KR" sz="1400" dirty="0"/>
          </a:p>
          <a:p>
            <a:pPr marL="0" indent="0">
              <a:buNone/>
            </a:pPr>
            <a:endParaRPr lang="en-US" altLang="ko-KR" sz="2000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34F88C1-ECD9-914D-3898-008AB6467C7B}"/>
              </a:ext>
            </a:extLst>
          </p:cNvPr>
          <p:cNvCxnSpPr>
            <a:cxnSpLocks/>
          </p:cNvCxnSpPr>
          <p:nvPr/>
        </p:nvCxnSpPr>
        <p:spPr>
          <a:xfrm>
            <a:off x="686554" y="746224"/>
            <a:ext cx="1081889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750A6802-BA78-1060-AD0B-3073D8261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572842"/>
            <a:ext cx="2351539" cy="290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034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10B3A2-3EAE-91C8-C97B-4D7A40ED5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ECA5C1-66C7-605F-E056-194686454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8722"/>
            <a:ext cx="10515600" cy="5208241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성능</a:t>
            </a:r>
            <a:endParaRPr lang="en-US" altLang="ko-KR" sz="2400" dirty="0"/>
          </a:p>
          <a:p>
            <a:endParaRPr lang="en-US" altLang="ko-KR" dirty="0"/>
          </a:p>
          <a:p>
            <a:r>
              <a:rPr lang="ko-KR" altLang="en-US" sz="2000" dirty="0"/>
              <a:t>구별된 정보에서 추출된 모든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와 비교 이미지의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 비교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                           </a:t>
            </a:r>
          </a:p>
          <a:p>
            <a:pPr marL="0" indent="0">
              <a:buNone/>
            </a:pPr>
            <a:r>
              <a:rPr lang="en-US" altLang="ko-KR" sz="2000" dirty="0"/>
              <a:t>                            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5B1594D-2DC7-E57E-C862-C1821B447455}"/>
              </a:ext>
            </a:extLst>
          </p:cNvPr>
          <p:cNvCxnSpPr>
            <a:cxnSpLocks/>
          </p:cNvCxnSpPr>
          <p:nvPr/>
        </p:nvCxnSpPr>
        <p:spPr>
          <a:xfrm>
            <a:off x="686554" y="746224"/>
            <a:ext cx="1081889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2FDE591-E8A2-4234-ECA9-A67318EDC455}"/>
              </a:ext>
            </a:extLst>
          </p:cNvPr>
          <p:cNvGrpSpPr/>
          <p:nvPr/>
        </p:nvGrpSpPr>
        <p:grpSpPr>
          <a:xfrm>
            <a:off x="6236669" y="2613311"/>
            <a:ext cx="5585432" cy="3866457"/>
            <a:chOff x="6236669" y="2613311"/>
            <a:chExt cx="5585432" cy="3866457"/>
          </a:xfrm>
        </p:grpSpPr>
        <p:pic>
          <p:nvPicPr>
            <p:cNvPr id="6" name="그림 5" descr="텍스트, 벽, 표지판, 가스이(가) 표시된 사진&#10;&#10;자동 생성된 설명">
              <a:extLst>
                <a:ext uri="{FF2B5EF4-FFF2-40B4-BE49-F238E27FC236}">
                  <a16:creationId xmlns:a16="http://schemas.microsoft.com/office/drawing/2014/main" id="{189B117F-0A96-C822-7FFE-7FADBA80E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36669" y="2613311"/>
              <a:ext cx="5585432" cy="3498465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B68BF2D-CC26-B3E7-718C-3E69CF60B618}"/>
                </a:ext>
              </a:extLst>
            </p:cNvPr>
            <p:cNvSpPr txBox="1"/>
            <p:nvPr/>
          </p:nvSpPr>
          <p:spPr>
            <a:xfrm>
              <a:off x="10469862" y="6101471"/>
              <a:ext cx="1352239" cy="3782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err="1"/>
                <a:t>ocr</a:t>
              </a:r>
              <a:r>
                <a:rPr lang="en-US" altLang="ko-KR" b="1" dirty="0"/>
                <a:t> </a:t>
              </a:r>
              <a:r>
                <a:rPr lang="ko-KR" altLang="en-US" b="1" dirty="0"/>
                <a:t>결과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4199515E-D6D6-54EF-E132-434A1CEEC2CA}"/>
              </a:ext>
            </a:extLst>
          </p:cNvPr>
          <p:cNvGrpSpPr/>
          <p:nvPr/>
        </p:nvGrpSpPr>
        <p:grpSpPr>
          <a:xfrm>
            <a:off x="571185" y="3325254"/>
            <a:ext cx="5197183" cy="1408762"/>
            <a:chOff x="369899" y="4148699"/>
            <a:chExt cx="5197183" cy="1408762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780C20C0-AA69-6E5E-8DE3-3F06D9AADB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9899" y="4148699"/>
              <a:ext cx="5114925" cy="9810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C31C18C-A271-D4D5-24BE-DE456EA38A15}"/>
                </a:ext>
              </a:extLst>
            </p:cNvPr>
            <p:cNvSpPr txBox="1"/>
            <p:nvPr/>
          </p:nvSpPr>
          <p:spPr>
            <a:xfrm>
              <a:off x="3451412" y="5188129"/>
              <a:ext cx="21156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/>
                <a:t>유사도 검색 결과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29477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DB480-F06F-E332-6003-DA1B6F155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19B203-47C3-BFED-DDE6-FF2E1619A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127"/>
            <a:ext cx="10515600" cy="456910"/>
          </a:xfrm>
        </p:spPr>
        <p:txBody>
          <a:bodyPr>
            <a:noAutofit/>
          </a:bodyPr>
          <a:lstStyle/>
          <a:p>
            <a:endParaRPr lang="ko-KR" altLang="en-US" sz="2800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A660C8-172A-0C12-95D3-3FB6CC3E0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8722"/>
            <a:ext cx="10515600" cy="5208241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성능</a:t>
            </a:r>
            <a:endParaRPr lang="en-US" altLang="ko-KR" sz="2400" dirty="0"/>
          </a:p>
          <a:p>
            <a:endParaRPr lang="en-US" altLang="ko-KR" dirty="0"/>
          </a:p>
          <a:p>
            <a:r>
              <a:rPr lang="ko-KR" altLang="en-US" sz="2000" dirty="0"/>
              <a:t>구별된 정보에서 추출된 모든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와 비교 이미지의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 비교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OCR</a:t>
            </a:r>
            <a:r>
              <a:rPr lang="ko-KR" altLang="en-US" sz="2000" dirty="0"/>
              <a:t> 실패시에도 </a:t>
            </a:r>
            <a:r>
              <a:rPr lang="en-US" altLang="ko-KR" sz="2000" dirty="0" err="1"/>
              <a:t>NetVLAD</a:t>
            </a:r>
            <a:r>
              <a:rPr lang="ko-KR" altLang="en-US" sz="2000" dirty="0"/>
              <a:t>로 위치 추정 성공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                           </a:t>
            </a:r>
          </a:p>
          <a:p>
            <a:pPr marL="0" indent="0">
              <a:buNone/>
            </a:pPr>
            <a:r>
              <a:rPr lang="en-US" altLang="ko-KR" sz="2000" dirty="0"/>
              <a:t>                            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8BAFE3A-91AF-AF40-E2B0-33687C020920}"/>
              </a:ext>
            </a:extLst>
          </p:cNvPr>
          <p:cNvCxnSpPr>
            <a:cxnSpLocks/>
          </p:cNvCxnSpPr>
          <p:nvPr/>
        </p:nvCxnSpPr>
        <p:spPr>
          <a:xfrm>
            <a:off x="686554" y="746224"/>
            <a:ext cx="1081889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실내, 알루미늄, 텍스트, 비행기이(가) 표시된 사진&#10;&#10;자동 생성된 설명">
            <a:extLst>
              <a:ext uri="{FF2B5EF4-FFF2-40B4-BE49-F238E27FC236}">
                <a16:creationId xmlns:a16="http://schemas.microsoft.com/office/drawing/2014/main" id="{00904621-BB2A-4955-42C4-28F6F775F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69957" y="3815649"/>
            <a:ext cx="3096345" cy="2323046"/>
          </a:xfrm>
          <a:prstGeom prst="rect">
            <a:avLst/>
          </a:prstGeom>
        </p:spPr>
      </p:pic>
      <p:pic>
        <p:nvPicPr>
          <p:cNvPr id="9" name="그림 8" descr="실내, 벽, 텍스트, 알루미늄이(가) 표시된 사진&#10;&#10;자동 생성된 설명">
            <a:extLst>
              <a:ext uri="{FF2B5EF4-FFF2-40B4-BE49-F238E27FC236}">
                <a16:creationId xmlns:a16="http://schemas.microsoft.com/office/drawing/2014/main" id="{6454AABD-306B-5F36-19BC-315F57FA0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78777" y="3815649"/>
            <a:ext cx="3096347" cy="232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471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075882-CE60-835B-93E2-00E3FE125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E531B6-F966-DD46-87A4-FC73887C2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127"/>
            <a:ext cx="10515600" cy="456910"/>
          </a:xfrm>
        </p:spPr>
        <p:txBody>
          <a:bodyPr>
            <a:noAutofit/>
          </a:bodyPr>
          <a:lstStyle/>
          <a:p>
            <a:endParaRPr lang="ko-KR" altLang="en-US" sz="2800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D43CC4-1487-5776-1282-CAAF54F52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8722"/>
            <a:ext cx="10515600" cy="5208241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성능</a:t>
            </a:r>
            <a:endParaRPr lang="en-US" altLang="ko-KR" sz="2400" dirty="0"/>
          </a:p>
          <a:p>
            <a:endParaRPr lang="en-US" altLang="ko-KR" dirty="0"/>
          </a:p>
          <a:p>
            <a:r>
              <a:rPr lang="ko-KR" altLang="en-US" sz="2000" dirty="0"/>
              <a:t>구별된 정보에서 추출된 모든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와 비교 이미지의 </a:t>
            </a:r>
            <a:r>
              <a:rPr lang="en-US" altLang="ko-KR" sz="2000" dirty="0"/>
              <a:t>OCR TEXT key</a:t>
            </a:r>
            <a:r>
              <a:rPr lang="ko-KR" altLang="en-US" sz="2000" dirty="0"/>
              <a:t> 비교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OCR</a:t>
            </a:r>
            <a:r>
              <a:rPr lang="ko-KR" altLang="en-US" sz="2000" dirty="0"/>
              <a:t>을 이용하여 성공적으로 위치 추정 성공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                           </a:t>
            </a:r>
          </a:p>
          <a:p>
            <a:pPr marL="0" indent="0">
              <a:buNone/>
            </a:pPr>
            <a:r>
              <a:rPr lang="en-US" altLang="ko-KR" sz="2000" dirty="0"/>
              <a:t>                            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480D83-53F9-1DB6-AF06-A0D7C630D517}"/>
              </a:ext>
            </a:extLst>
          </p:cNvPr>
          <p:cNvCxnSpPr>
            <a:cxnSpLocks/>
          </p:cNvCxnSpPr>
          <p:nvPr/>
        </p:nvCxnSpPr>
        <p:spPr>
          <a:xfrm>
            <a:off x="686554" y="746224"/>
            <a:ext cx="1081889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그림 5" descr="텍스트, 알루미늄, 픽스처, 실내이(가) 표시된 사진&#10;&#10;자동 생성된 설명">
            <a:extLst>
              <a:ext uri="{FF2B5EF4-FFF2-40B4-BE49-F238E27FC236}">
                <a16:creationId xmlns:a16="http://schemas.microsoft.com/office/drawing/2014/main" id="{150825AE-A246-0CC2-CC46-69B04D44B6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31615" y="3618451"/>
            <a:ext cx="3445697" cy="2585148"/>
          </a:xfrm>
          <a:prstGeom prst="rect">
            <a:avLst/>
          </a:prstGeom>
        </p:spPr>
      </p:pic>
      <p:pic>
        <p:nvPicPr>
          <p:cNvPr id="10" name="그림 9" descr="텍스트, 실내, 벽, 화이트보드이(가) 표시된 사진&#10;&#10;자동 생성된 설명">
            <a:extLst>
              <a:ext uri="{FF2B5EF4-FFF2-40B4-BE49-F238E27FC236}">
                <a16:creationId xmlns:a16="http://schemas.microsoft.com/office/drawing/2014/main" id="{356D39DD-9779-D26E-2BE8-5BA9E96900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65061" y="3730186"/>
            <a:ext cx="3318019" cy="2489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462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338</Words>
  <Application>Microsoft Office PowerPoint</Application>
  <PresentationFormat>와이드스크린</PresentationFormat>
  <Paragraphs>67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Consolas</vt:lpstr>
      <vt:lpstr>Wingdings</vt:lpstr>
      <vt:lpstr>Office 테마</vt:lpstr>
      <vt:lpstr>OCR과 NetVLAD를 활용한 이미지 기반 위치 추정 시스템</vt:lpstr>
      <vt:lpstr>적용 기술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최진</dc:creator>
  <cp:lastModifiedBy>현빈 김</cp:lastModifiedBy>
  <cp:revision>4</cp:revision>
  <dcterms:created xsi:type="dcterms:W3CDTF">2024-11-12T00:35:04Z</dcterms:created>
  <dcterms:modified xsi:type="dcterms:W3CDTF">2024-11-25T08:40:02Z</dcterms:modified>
</cp:coreProperties>
</file>

<file path=docProps/thumbnail.jpeg>
</file>